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notesMasterIdLst>
    <p:notesMasterId r:id="rId25"/>
  </p:notesMasterIdLst>
  <p:handoutMasterIdLst>
    <p:handoutMasterId r:id="rId26"/>
  </p:handoutMasterIdLst>
  <p:sldIdLst>
    <p:sldId id="256" r:id="rId2"/>
    <p:sldId id="284" r:id="rId3"/>
    <p:sldId id="285" r:id="rId4"/>
    <p:sldId id="287" r:id="rId5"/>
    <p:sldId id="288" r:id="rId6"/>
    <p:sldId id="292" r:id="rId7"/>
    <p:sldId id="294" r:id="rId8"/>
    <p:sldId id="295" r:id="rId9"/>
    <p:sldId id="297" r:id="rId10"/>
    <p:sldId id="322" r:id="rId11"/>
    <p:sldId id="330" r:id="rId12"/>
    <p:sldId id="323" r:id="rId13"/>
    <p:sldId id="328" r:id="rId14"/>
    <p:sldId id="324" r:id="rId15"/>
    <p:sldId id="326" r:id="rId16"/>
    <p:sldId id="327" r:id="rId17"/>
    <p:sldId id="299" r:id="rId18"/>
    <p:sldId id="329" r:id="rId19"/>
    <p:sldId id="300" r:id="rId20"/>
    <p:sldId id="301" r:id="rId21"/>
    <p:sldId id="331" r:id="rId22"/>
    <p:sldId id="333" r:id="rId23"/>
    <p:sldId id="334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elibor Misic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863D"/>
    <a:srgbClr val="75784D"/>
    <a:srgbClr val="BF8A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00"/>
    <p:restoredTop sz="77474"/>
  </p:normalViewPr>
  <p:slideViewPr>
    <p:cSldViewPr snapToGrid="0" snapToObjects="1">
      <p:cViewPr varScale="1">
        <p:scale>
          <a:sx n="60" d="100"/>
          <a:sy n="60" d="100"/>
        </p:scale>
        <p:origin x="13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50132-D16C-0842-97A6-19059A07B9A2}" type="datetimeFigureOut">
              <a:rPr lang="en-US" smtClean="0"/>
              <a:t>3/28/23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8E07E-E9C2-D643-B384-692923B8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191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5.tiff>
</file>

<file path=ppt/media/image16.tiff>
</file>

<file path=ppt/media/image17.tiff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2E1E99-DEBF-8440-AE45-772AB4F85E79}" type="datetimeFigureOut">
              <a:rPr lang="en-US" smtClean="0"/>
              <a:t>3/28/23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0DD37-CDA6-AC47-AA5F-4E9585839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570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8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1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28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75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9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74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16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570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858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408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594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478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03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51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 North, senior director of the NFL: “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“When you take into account the teams, games, stadiums, possible game days, the length of the season, and all of the other factors that go into decision-making, the number of combinations is enormous. Imagine adding two hundred zeroes onto a trillion; that's still well short of the total number of possible NFL schedules each year. Time pressure is also a major issue; we have just under three months each year to complete this hugely complex task.”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34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50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91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81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92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0DD37-CDA6-AC47-AA5F-4E9585839C1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D930-0719-C44B-BA5D-BFF1431CA82E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D7195-C050-3349-BED4-AE124193A205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68F6-B651-E546-B70D-B702AC140AA6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E9159-1922-1A4D-8AD4-6B3B3ACA0F57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1B5F8-1974-8B46-AE9D-2BC54AF36B6D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DBF31-7FF7-9549-B0F5-59CB017FCB69}" type="datetime1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10C04-B67D-1641-B347-DB75C1ECADFE}" type="datetime1">
              <a:rPr lang="en-US" smtClean="0"/>
              <a:t>3/28/23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5016E-A59B-C347-86EB-15CC5715F0CC}" type="datetime1">
              <a:rPr lang="en-US" smtClean="0"/>
              <a:t>3/28/23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D30B-D2EB-0449-AB49-4E39437BB930}" type="datetime1">
              <a:rPr lang="en-US" smtClean="0"/>
              <a:t>3/28/23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3DCCF-274E-8144-86AD-3A0597895B81}" type="datetime1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A4E1-F896-994D-B649-127126EFAAB5}" type="datetime1">
              <a:rPr lang="en-US" smtClean="0"/>
              <a:t>3/28/23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MGMTMSA 408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7405E926-D24B-F344-ABA2-C38052D9ACD7}" type="datetime1">
              <a:rPr lang="en-US" smtClean="0"/>
              <a:t>3/28/23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/>
              <a:t>MGMTMSA 408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62A7B75-8C70-DF4D-9809-57B1E14A8E1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2939"/>
            <a:ext cx="7848600" cy="1927225"/>
          </a:xfrm>
        </p:spPr>
        <p:txBody>
          <a:bodyPr/>
          <a:lstStyle/>
          <a:p>
            <a:r>
              <a:rPr lang="en-US" dirty="0"/>
              <a:t>Lecture 1: LP Duality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 1</a:t>
            </a:r>
            <a:br>
              <a:rPr lang="en-US" dirty="0"/>
            </a:br>
            <a:r>
              <a:rPr lang="en-US" dirty="0"/>
              <a:t>MGMTMSA 408 – Operations Analytics</a:t>
            </a:r>
            <a:br>
              <a:rPr lang="en-US" dirty="0"/>
            </a:br>
            <a:r>
              <a:rPr lang="en-US" dirty="0"/>
              <a:t>Prof. Velibor Misic</a:t>
            </a:r>
          </a:p>
        </p:txBody>
      </p:sp>
    </p:spTree>
    <p:extLst>
      <p:ext uri="{BB962C8B-B14F-4D97-AF65-F5344CB8AC3E}">
        <p14:creationId xmlns:p14="http://schemas.microsoft.com/office/powerpoint/2010/main" val="895636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Bounding our 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Suppose I asked you this question: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Can you obtain an upper bound on the best possible revenue, </a:t>
            </a:r>
            <a:r>
              <a:rPr lang="en-US" b="1" dirty="0">
                <a:sym typeface="Wingdings" pitchFamily="2" charset="2"/>
              </a:rPr>
              <a:t>without </a:t>
            </a:r>
            <a:r>
              <a:rPr lang="en-US" dirty="0">
                <a:sym typeface="Wingdings" pitchFamily="2" charset="2"/>
              </a:rPr>
              <a:t>solving the LP?  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339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best bound for our 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Now a different question: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Using the technique that we just saw, what is the </a:t>
            </a:r>
            <a:r>
              <a:rPr lang="en-US" b="1" dirty="0">
                <a:sym typeface="Wingdings" pitchFamily="2" charset="2"/>
              </a:rPr>
              <a:t>lowest</a:t>
            </a:r>
            <a:r>
              <a:rPr lang="en-US" dirty="0">
                <a:sym typeface="Wingdings" pitchFamily="2" charset="2"/>
              </a:rPr>
              <a:t> upper bound on the objective value that you can obtain?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b="1" dirty="0">
                <a:sym typeface="Wingdings" pitchFamily="2" charset="2"/>
              </a:rPr>
              <a:t>Take 2 minutes to try this right now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919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Dual 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The problem of finding the lowest (i.e., tightest) upper bound on the optimal value of our original problem is called the </a:t>
            </a:r>
            <a:r>
              <a:rPr lang="en-US" i="1" dirty="0">
                <a:sym typeface="Wingdings" pitchFamily="2" charset="2"/>
              </a:rPr>
              <a:t>dual linear program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i="1" dirty="0">
                <a:sym typeface="Wingdings" pitchFamily="2" charset="2"/>
              </a:rPr>
              <a:t>dual problem</a:t>
            </a:r>
          </a:p>
          <a:p>
            <a:endParaRPr lang="en-US" i="1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To distinguish it from the dual problem, the original problem is called the </a:t>
            </a:r>
            <a:r>
              <a:rPr lang="en-US" i="1" dirty="0">
                <a:sym typeface="Wingdings" pitchFamily="2" charset="2"/>
              </a:rPr>
              <a:t>primal linear program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i="1" dirty="0">
                <a:sym typeface="Wingdings" pitchFamily="2" charset="2"/>
              </a:rPr>
              <a:t>primal problem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Let’s formulate and solve the dual LP in Python/</a:t>
            </a:r>
            <a:r>
              <a:rPr lang="en-US" dirty="0" err="1">
                <a:sym typeface="Wingdings" pitchFamily="2" charset="2"/>
              </a:rPr>
              <a:t>Gurobi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94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Weak and strong duality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The primal and dual problem are closely related 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i="1" dirty="0">
                <a:sym typeface="Wingdings" pitchFamily="2" charset="2"/>
              </a:rPr>
              <a:t>Weak duality </a:t>
            </a:r>
            <a:r>
              <a:rPr lang="en-US" dirty="0">
                <a:sym typeface="Wingdings" pitchFamily="2" charset="2"/>
              </a:rPr>
              <a:t>says that the objective value of a primal feasible solution will always be upper bounded by the objective value of a dual feasible solution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i="1" dirty="0">
                <a:sym typeface="Wingdings" pitchFamily="2" charset="2"/>
              </a:rPr>
              <a:t>Strong duality </a:t>
            </a:r>
            <a:r>
              <a:rPr lang="en-US" dirty="0">
                <a:sym typeface="Wingdings" pitchFamily="2" charset="2"/>
              </a:rPr>
              <a:t>says that the optimal objective value of the primal and dual problems are the same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539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Interpreting dual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We saw that the dual problem can be interpreted as finding weights for our primal constraints that would give us the tightest upper bound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Another interpretation is that a dual variable tells us the “value” of a resource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98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Dual variables as prices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Suppose that an outside party wanted to purchase our raw ingredients (butter, flour and sugar), and offered us prices </a:t>
            </a:r>
            <a:r>
              <a:rPr lang="en-US" i="1" dirty="0" err="1">
                <a:sym typeface="Wingdings" pitchFamily="2" charset="2"/>
              </a:rPr>
              <a:t>p</a:t>
            </a:r>
            <a:r>
              <a:rPr lang="en-US" i="1" baseline="-25000" dirty="0" err="1">
                <a:sym typeface="Wingdings" pitchFamily="2" charset="2"/>
              </a:rPr>
              <a:t>B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i="1" dirty="0">
                <a:sym typeface="Wingdings" pitchFamily="2" charset="2"/>
              </a:rPr>
              <a:t>p</a:t>
            </a:r>
            <a:r>
              <a:rPr lang="en-US" i="1" baseline="-25000" dirty="0">
                <a:sym typeface="Wingdings" pitchFamily="2" charset="2"/>
              </a:rPr>
              <a:t>F</a:t>
            </a:r>
            <a:r>
              <a:rPr lang="en-US" dirty="0">
                <a:sym typeface="Wingdings" pitchFamily="2" charset="2"/>
              </a:rPr>
              <a:t> and </a:t>
            </a:r>
            <a:r>
              <a:rPr lang="en-US" i="1" dirty="0" err="1">
                <a:sym typeface="Wingdings" pitchFamily="2" charset="2"/>
              </a:rPr>
              <a:t>p</a:t>
            </a:r>
            <a:r>
              <a:rPr lang="en-US" i="1" baseline="-25000" dirty="0" err="1">
                <a:sym typeface="Wingdings" pitchFamily="2" charset="2"/>
              </a:rPr>
              <a:t>S</a:t>
            </a:r>
            <a:endParaRPr lang="en-US" i="1" baseline="-25000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Suppose that this outside party wanted to minimize how much it spends on these raw ingredients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What is the objective?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677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Dual variables as prices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In addition, the outside party must offer us prices that are sufficiently “attractive”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For example, consider buns:</a:t>
            </a:r>
          </a:p>
          <a:p>
            <a:pPr lvl="1"/>
            <a:r>
              <a:rPr lang="en-US" dirty="0">
                <a:sym typeface="Wingdings" pitchFamily="2" charset="2"/>
              </a:rPr>
              <a:t>Suppose that we are offered $0.05/g for butter, $0.03/g for flour and $0.05/g for sugar</a:t>
            </a:r>
          </a:p>
          <a:p>
            <a:pPr lvl="1"/>
            <a:r>
              <a:rPr lang="en-US" dirty="0">
                <a:sym typeface="Wingdings" pitchFamily="2" charset="2"/>
              </a:rPr>
              <a:t>Suppose we took the ingredients required to make a single bun – 20g of butter, 100g of flour, 0g of sugar</a:t>
            </a:r>
          </a:p>
          <a:p>
            <a:pPr lvl="1"/>
            <a:r>
              <a:rPr lang="en-US" dirty="0">
                <a:sym typeface="Wingdings" pitchFamily="2" charset="2"/>
              </a:rPr>
              <a:t>Is it better for us to use those ingredients to make the bun, or to sell those ingredient quantities to the outside party?</a:t>
            </a:r>
          </a:p>
          <a:p>
            <a:pPr lvl="1"/>
            <a:r>
              <a:rPr lang="en-US" dirty="0">
                <a:sym typeface="Wingdings" pitchFamily="2" charset="2"/>
              </a:rPr>
              <a:t>What if we were offered $0.01/g for flour? 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256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dual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The main solution algorithms for linear programming – the simplex method and interior point methods – work by effectively maintaining both a primal and a dual solution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Thus, when we solve the primal problem, we obtain the primal optimal solution, but we also obtain the dual optimal solution for free 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079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Sensitivity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In linear programs, we are sometimes interested in understanding how the optimal value changes when we change the constraints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The optimal dual variables directly quantify this:</a:t>
            </a:r>
            <a:endParaRPr lang="en-US" b="1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Optimal dual variable of constraint 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: the marginal change in the objective for a change in the right hand side of constraint </a:t>
            </a:r>
            <a:r>
              <a:rPr lang="en-US" i="1" dirty="0">
                <a:sym typeface="Wingdings" pitchFamily="2" charset="2"/>
              </a:rPr>
              <a:t>I</a:t>
            </a: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The optimal dual variable of a constraint is also sometimes called the </a:t>
            </a:r>
            <a:r>
              <a:rPr lang="en-US" i="1" dirty="0">
                <a:sym typeface="Wingdings" pitchFamily="2" charset="2"/>
              </a:rPr>
              <a:t>shadow price</a:t>
            </a:r>
            <a:r>
              <a:rPr lang="en-US" dirty="0">
                <a:sym typeface="Wingdings" pitchFamily="2" charset="2"/>
              </a:rPr>
              <a:t> of that constraint 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281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Sensitivity – bakery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In the bakery example – suppose that we can buy additional flour at a price of $5/kg</a:t>
            </a:r>
          </a:p>
          <a:p>
            <a:pPr lvl="1"/>
            <a:r>
              <a:rPr lang="en-US" dirty="0">
                <a:sym typeface="Wingdings" pitchFamily="2" charset="2"/>
              </a:rPr>
              <a:t>Should we buy it? 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To decide, we compute the shadow price of flour:</a:t>
            </a:r>
          </a:p>
          <a:p>
            <a:pPr lvl="1"/>
            <a:r>
              <a:rPr lang="en-US" dirty="0">
                <a:sym typeface="Wingdings" pitchFamily="2" charset="2"/>
              </a:rPr>
              <a:t>Instead of </a:t>
            </a:r>
            <a:br>
              <a:rPr lang="en-US" dirty="0">
                <a:sym typeface="Wingdings" pitchFamily="2" charset="2"/>
              </a:rPr>
            </a:b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consider </a:t>
            </a:r>
            <a:br>
              <a:rPr lang="en-US" dirty="0">
                <a:sym typeface="Wingdings" pitchFamily="2" charset="2"/>
              </a:rPr>
            </a:br>
            <a:br>
              <a:rPr lang="en-US" dirty="0">
                <a:sym typeface="Wingdings" pitchFamily="2" charset="2"/>
              </a:rPr>
            </a:b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where     is very small</a:t>
            </a:r>
          </a:p>
          <a:p>
            <a:pPr lvl="1"/>
            <a:r>
              <a:rPr lang="en-US" dirty="0">
                <a:sym typeface="Wingdings" pitchFamily="2" charset="2"/>
              </a:rPr>
              <a:t>What is the change in the objective value?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9282947-889D-8E4A-ACE6-B66AF0B12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679" y="5257800"/>
            <a:ext cx="110191" cy="1983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75BDFE-3B30-C54C-BFF2-45E4265E9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060" y="3855570"/>
            <a:ext cx="3163824" cy="2747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79DC332-F682-1749-806F-26F1434D3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9776" y="4709008"/>
            <a:ext cx="3584448" cy="27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04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Before MGMTMSA408, you learned about optimization models in MGMTMSA403, and in particular, linear programs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In this lecture, we will delving into some more advanced topics:</a:t>
            </a:r>
          </a:p>
          <a:p>
            <a:pPr lvl="1"/>
            <a:r>
              <a:rPr lang="en-US" dirty="0">
                <a:sym typeface="Wingdings" pitchFamily="2" charset="2"/>
              </a:rPr>
              <a:t>What is a dual problem?</a:t>
            </a:r>
          </a:p>
          <a:p>
            <a:pPr lvl="1"/>
            <a:r>
              <a:rPr lang="en-US" dirty="0">
                <a:sym typeface="Wingdings" pitchFamily="2" charset="2"/>
              </a:rPr>
              <a:t>What is a shadow price/dual variable? </a:t>
            </a:r>
          </a:p>
          <a:p>
            <a:pPr lvl="1"/>
            <a:r>
              <a:rPr lang="en-US" dirty="0">
                <a:sym typeface="Wingdings" pitchFamily="2" charset="2"/>
              </a:rPr>
              <a:t>How can we use shadow prices to understand the sensitivity of our original linear program to changes in the problem data?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1836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Dual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Let’s see how to access dual information in </a:t>
            </a:r>
            <a:r>
              <a:rPr lang="en-US" dirty="0" err="1">
                <a:sym typeface="Wingdings" pitchFamily="2" charset="2"/>
              </a:rPr>
              <a:t>Gurobi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317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historical 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5383763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You may have touched briefly on the history of LP in MGMTMSA403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LP was independently invented by George Dantzig in the US in the 1940s, and Leonid Kantorovich in the USSR in the 1930s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Kantorovich later received the Nobel Prize in Economics in 1975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7845F7C-64A4-D341-90EF-288BE0BDB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871" y="934156"/>
            <a:ext cx="2657929" cy="26579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2A748-A4F1-D94E-8A95-9D886BC69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122" y="3752105"/>
            <a:ext cx="1716832" cy="2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865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Shadow prices are controversial!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1074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ym typeface="Wingdings" pitchFamily="2" charset="2"/>
              </a:rPr>
              <a:t>How do you value 5kg of flour?</a:t>
            </a:r>
          </a:p>
          <a:p>
            <a:pPr lvl="1"/>
            <a:r>
              <a:rPr lang="en-US" dirty="0">
                <a:sym typeface="Wingdings" pitchFamily="2" charset="2"/>
              </a:rPr>
              <a:t>How much time the farmer spent growing the crops, how much the farmer spent on the seeds, etc.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From the LP perspective, what is the value of 5kg of flour?</a:t>
            </a:r>
          </a:p>
          <a:p>
            <a:pPr lvl="1"/>
            <a:r>
              <a:rPr lang="en-US" dirty="0">
                <a:sym typeface="Wingdings" pitchFamily="2" charset="2"/>
              </a:rPr>
              <a:t>The value is how much additional revenue we get when we optimally use that flour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From F. </a:t>
            </a:r>
            <a:r>
              <a:rPr lang="en-US" dirty="0" err="1">
                <a:sym typeface="Wingdings" pitchFamily="2" charset="2"/>
              </a:rPr>
              <a:t>Spufford’s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i="1" dirty="0">
                <a:sym typeface="Wingdings" pitchFamily="2" charset="2"/>
              </a:rPr>
              <a:t>Red Plenty</a:t>
            </a:r>
            <a:r>
              <a:rPr lang="en-US" dirty="0">
                <a:sym typeface="Wingdings" pitchFamily="2" charset="2"/>
              </a:rPr>
              <a:t>:</a:t>
            </a:r>
          </a:p>
          <a:p>
            <a:pPr lvl="1"/>
            <a:r>
              <a:rPr lang="en-US" dirty="0" err="1">
                <a:sym typeface="Wingdings" pitchFamily="2" charset="2"/>
              </a:rPr>
              <a:t>Boyarskii</a:t>
            </a:r>
            <a:r>
              <a:rPr lang="en-US" dirty="0">
                <a:sym typeface="Wingdings" pitchFamily="2" charset="2"/>
              </a:rPr>
              <a:t>: “I am referring to your objectively [determined] valuations… which have become a challenge to political economy’s central truth, its great foundation stone: that all value is created by </a:t>
            </a:r>
            <a:r>
              <a:rPr lang="en-US" dirty="0" err="1">
                <a:sym typeface="Wingdings" pitchFamily="2" charset="2"/>
              </a:rPr>
              <a:t>labour</a:t>
            </a:r>
            <a:r>
              <a:rPr lang="en-US" dirty="0">
                <a:sym typeface="Wingdings" pitchFamily="2" charset="2"/>
              </a:rPr>
              <a:t>. “Shadow prices”, I believe they’re also called – and they are shadowy indeed, are they not? … what can this possibly be but a suggestion that value is created by supply and demand? Supply and demand for heaven’s sake: bourgeois ideology’s most transparent disguise for exploitation!”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6B92949-DC78-CB40-AECD-82FA830DA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891" y="1524000"/>
            <a:ext cx="3067691" cy="466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85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ym typeface="Wingdings" pitchFamily="2" charset="2"/>
              </a:rPr>
              <a:t>Duality and the dual problem provides an additional perspective on a linear programming problem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Optimal dual variables give us a way to “value” resources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This is essential to algorithms that dynamically allocate resources, as we will see for network revenue management (Week 3)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This is also essential to algorithms that seek to avoid enumerating all possible decision variables, which is the key idea of column generation (Week 2)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61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We will use a combination of three tools:</a:t>
            </a:r>
          </a:p>
          <a:p>
            <a:pPr lvl="1"/>
            <a:r>
              <a:rPr lang="en-US" b="1" dirty="0">
                <a:sym typeface="Wingdings" pitchFamily="2" charset="2"/>
              </a:rPr>
              <a:t>Python</a:t>
            </a:r>
            <a:r>
              <a:rPr lang="en-US" dirty="0">
                <a:sym typeface="Wingdings" pitchFamily="2" charset="2"/>
              </a:rPr>
              <a:t>: a general purpose programming language</a:t>
            </a:r>
          </a:p>
          <a:p>
            <a:pPr lvl="1"/>
            <a:r>
              <a:rPr lang="en-US" b="1" dirty="0" err="1">
                <a:sym typeface="Wingdings" pitchFamily="2" charset="2"/>
              </a:rPr>
              <a:t>Gurobi</a:t>
            </a:r>
            <a:r>
              <a:rPr lang="en-US" dirty="0">
                <a:sym typeface="Wingdings" pitchFamily="2" charset="2"/>
              </a:rPr>
              <a:t>: a solver for optimization problems</a:t>
            </a:r>
          </a:p>
          <a:p>
            <a:pPr lvl="1"/>
            <a:r>
              <a:rPr lang="en-US" b="1" dirty="0" err="1">
                <a:sym typeface="Wingdings" pitchFamily="2" charset="2"/>
              </a:rPr>
              <a:t>Jupyter</a:t>
            </a:r>
            <a:r>
              <a:rPr lang="en-US" b="1" dirty="0">
                <a:sym typeface="Wingdings" pitchFamily="2" charset="2"/>
              </a:rPr>
              <a:t> Notebook</a:t>
            </a:r>
            <a:r>
              <a:rPr lang="en-US" dirty="0">
                <a:sym typeface="Wingdings" pitchFamily="2" charset="2"/>
              </a:rPr>
              <a:t>: a tool for presenting code and text</a:t>
            </a:r>
          </a:p>
          <a:p>
            <a:pPr lvl="2"/>
            <a:r>
              <a:rPr lang="en-US" dirty="0">
                <a:sym typeface="Wingdings" pitchFamily="2" charset="2"/>
              </a:rPr>
              <a:t>I will be using this for in-class demonstrations of Python + </a:t>
            </a:r>
            <a:r>
              <a:rPr lang="en-US" dirty="0" err="1">
                <a:sym typeface="Wingdings" pitchFamily="2" charset="2"/>
              </a:rPr>
              <a:t>Gurobi</a:t>
            </a:r>
            <a:endParaRPr lang="en-US" dirty="0">
              <a:sym typeface="Wingdings" pitchFamily="2" charset="2"/>
            </a:endParaRPr>
          </a:p>
          <a:p>
            <a:pPr lvl="2"/>
            <a:r>
              <a:rPr lang="en-US" dirty="0">
                <a:sym typeface="Wingdings" pitchFamily="2" charset="2"/>
              </a:rPr>
              <a:t>See </a:t>
            </a:r>
            <a:r>
              <a:rPr lang="en-US" dirty="0">
                <a:sym typeface="Wingdings" pitchFamily="2" charset="2"/>
                <a:hlinkClick r:id="rId3"/>
              </a:rPr>
              <a:t>https://jupyter.org</a:t>
            </a:r>
            <a:r>
              <a:rPr lang="en-US" dirty="0">
                <a:sym typeface="Wingdings" pitchFamily="2" charset="2"/>
              </a:rPr>
              <a:t> for more information</a:t>
            </a:r>
          </a:p>
          <a:p>
            <a:pPr marL="548640" lvl="2" indent="0">
              <a:buNone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06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Gurobi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3934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ym typeface="Wingdings" pitchFamily="2" charset="2"/>
              </a:rPr>
              <a:t>A commercial solver for optimization problems</a:t>
            </a:r>
          </a:p>
          <a:p>
            <a:r>
              <a:rPr lang="en-US" dirty="0">
                <a:sym typeface="Wingdings" pitchFamily="2" charset="2"/>
              </a:rPr>
              <a:t>Has a long history:</a:t>
            </a:r>
          </a:p>
          <a:p>
            <a:pPr lvl="1"/>
            <a:r>
              <a:rPr lang="en-US" dirty="0">
                <a:sym typeface="Wingdings" pitchFamily="2" charset="2"/>
              </a:rPr>
              <a:t>Back in late 1980s, CPLEX: software for linear optimization</a:t>
            </a:r>
          </a:p>
          <a:p>
            <a:pPr lvl="1"/>
            <a:r>
              <a:rPr lang="en-US" dirty="0">
                <a:sym typeface="Wingdings" pitchFamily="2" charset="2"/>
              </a:rPr>
              <a:t>Acquired by ILOG (a French company) in 1997</a:t>
            </a:r>
          </a:p>
          <a:p>
            <a:pPr lvl="1"/>
            <a:r>
              <a:rPr lang="en-US" dirty="0">
                <a:sym typeface="Wingdings" pitchFamily="2" charset="2"/>
              </a:rPr>
              <a:t>ILOG later acquired by IBM</a:t>
            </a:r>
          </a:p>
          <a:p>
            <a:pPr lvl="1"/>
            <a:r>
              <a:rPr lang="en-US" dirty="0">
                <a:sym typeface="Wingdings" pitchFamily="2" charset="2"/>
              </a:rPr>
              <a:t>IBM did not really appreciate CPLEX</a:t>
            </a:r>
          </a:p>
          <a:p>
            <a:pPr lvl="1"/>
            <a:r>
              <a:rPr lang="en-US" dirty="0">
                <a:sym typeface="Wingdings" pitchFamily="2" charset="2"/>
              </a:rPr>
              <a:t>Three main figures behind CPLEX – </a:t>
            </a:r>
            <a:r>
              <a:rPr lang="en-US" dirty="0" err="1">
                <a:sym typeface="Wingdings" pitchFamily="2" charset="2"/>
              </a:rPr>
              <a:t>Zonghao</a:t>
            </a:r>
            <a:r>
              <a:rPr lang="en-US" dirty="0">
                <a:sym typeface="Wingdings" pitchFamily="2" charset="2"/>
              </a:rPr>
              <a:t> Gu, Ed Rothberg and Robert Bixby – left CPLEX in 2008, and founded </a:t>
            </a:r>
            <a:r>
              <a:rPr lang="en-US" dirty="0" err="1">
                <a:sym typeface="Wingdings" pitchFamily="2" charset="2"/>
              </a:rPr>
              <a:t>Gurobi</a:t>
            </a:r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–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0EEE624-9424-354C-8CB5-4D2BCA154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726" y="1600200"/>
            <a:ext cx="1842148" cy="1842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63E361-300C-9E4E-9B26-A10D9B963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0800" y="3869864"/>
            <a:ext cx="3556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75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Gurobi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–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E31B110-3DA2-BE41-B989-28AA987E0295}"/>
              </a:ext>
            </a:extLst>
          </p:cNvPr>
          <p:cNvSpPr txBox="1">
            <a:spLocks/>
          </p:cNvSpPr>
          <p:nvPr/>
        </p:nvSpPr>
        <p:spPr>
          <a:xfrm>
            <a:off x="457200" y="1524001"/>
            <a:ext cx="8229600" cy="2320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ym typeface="Wingdings" pitchFamily="2" charset="2"/>
              </a:rPr>
              <a:t>Today, </a:t>
            </a:r>
            <a:r>
              <a:rPr lang="en-US" dirty="0" err="1">
                <a:sym typeface="Wingdings" pitchFamily="2" charset="2"/>
              </a:rPr>
              <a:t>Gurobi</a:t>
            </a:r>
            <a:r>
              <a:rPr lang="en-US" dirty="0">
                <a:sym typeface="Wingdings" pitchFamily="2" charset="2"/>
              </a:rPr>
              <a:t> is the </a:t>
            </a:r>
            <a:r>
              <a:rPr lang="en-US" b="1" u="sng" dirty="0">
                <a:sym typeface="Wingdings" pitchFamily="2" charset="2"/>
              </a:rPr>
              <a:t>best</a:t>
            </a:r>
            <a:r>
              <a:rPr lang="en-US" dirty="0">
                <a:sym typeface="Wingdings" pitchFamily="2" charset="2"/>
              </a:rPr>
              <a:t> software out there for solving large linear, mixed-integer and quadratic optimization problems</a:t>
            </a:r>
          </a:p>
          <a:p>
            <a:r>
              <a:rPr lang="en-US" dirty="0">
                <a:sym typeface="Wingdings" pitchFamily="2" charset="2"/>
              </a:rPr>
              <a:t>It is not free, but academic users can obtain free licenses</a:t>
            </a:r>
          </a:p>
          <a:p>
            <a:r>
              <a:rPr lang="en-US" dirty="0" err="1">
                <a:sym typeface="Wingdings" pitchFamily="2" charset="2"/>
              </a:rPr>
              <a:t>Gurobi</a:t>
            </a:r>
            <a:r>
              <a:rPr lang="en-US" dirty="0">
                <a:sym typeface="Wingdings" pitchFamily="2" charset="2"/>
              </a:rPr>
              <a:t> is used by various companies: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927C62-FBF8-5946-BDD6-50E0D7C93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753" y="5246073"/>
            <a:ext cx="1998047" cy="8072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DDD061-156A-CC41-811D-71E92D6B0E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37" r="18554"/>
          <a:stretch/>
        </p:blipFill>
        <p:spPr>
          <a:xfrm>
            <a:off x="5039402" y="3844213"/>
            <a:ext cx="1054398" cy="125734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3C04DE-837A-F64E-94F6-D8145D9629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798" y="3510710"/>
            <a:ext cx="1422400" cy="1422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242AB0-8DC9-5949-8F5A-427A2A5094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0115" y="3844213"/>
            <a:ext cx="2266620" cy="56665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D8F7253-980F-0B40-889D-CE2C2CBDC1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873" y="4768528"/>
            <a:ext cx="1861196" cy="139589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5E857F-9B0D-9249-953A-DFA7B47221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985" y="4047503"/>
            <a:ext cx="1768197" cy="72672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030567B-CE58-8945-B36D-0D8A8428EAF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120" y="5205930"/>
            <a:ext cx="2363420" cy="44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69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Let’s start by solving a simple production planning problem…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453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1074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ym typeface="Wingdings" pitchFamily="2" charset="2"/>
              </a:rPr>
              <a:t>Each week, we produce three different types of baked goods:</a:t>
            </a:r>
          </a:p>
          <a:p>
            <a:pPr lvl="1"/>
            <a:r>
              <a:rPr lang="en-US" dirty="0">
                <a:sym typeface="Wingdings" pitchFamily="2" charset="2"/>
              </a:rPr>
              <a:t>Buns, Croissants, Muffins</a:t>
            </a:r>
          </a:p>
          <a:p>
            <a:pPr lvl="1"/>
            <a:r>
              <a:rPr lang="en-US" dirty="0">
                <a:sym typeface="Wingdings" pitchFamily="2" charset="2"/>
              </a:rPr>
              <a:t>Each unit of each baked good requires some raw ingredient: Butter, Flour and Sugar</a:t>
            </a:r>
          </a:p>
          <a:p>
            <a:r>
              <a:rPr lang="en-US" dirty="0">
                <a:sym typeface="Wingdings" pitchFamily="2" charset="2"/>
              </a:rPr>
              <a:t>Each baked good has a different unit price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b="1" dirty="0">
                <a:sym typeface="Wingdings" pitchFamily="2" charset="2"/>
              </a:rPr>
              <a:t>How much should we produce of each baked good to maximize revenue?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92AC4DF-3FEF-5E47-867E-5C311F6BA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494" y="2012719"/>
            <a:ext cx="4119306" cy="274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35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ym typeface="Wingdings" pitchFamily="2" charset="2"/>
              </a:rPr>
              <a:t>Unit prices: </a:t>
            </a:r>
          </a:p>
          <a:p>
            <a:pPr lvl="1"/>
            <a:r>
              <a:rPr lang="en-US" dirty="0">
                <a:sym typeface="Wingdings" pitchFamily="2" charset="2"/>
              </a:rPr>
              <a:t>Buns = $3.00/unit, Croissants = $4.00/unit, Muffins = $4.50/unit</a:t>
            </a:r>
          </a:p>
          <a:p>
            <a:pPr lvl="1"/>
            <a:endParaRPr lang="en-US" b="1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Raw ingredients:</a:t>
            </a:r>
          </a:p>
          <a:p>
            <a:pPr lvl="1"/>
            <a:r>
              <a:rPr lang="en-US" dirty="0">
                <a:sym typeface="Wingdings" pitchFamily="2" charset="2"/>
              </a:rPr>
              <a:t>1 bun requires:</a:t>
            </a:r>
          </a:p>
          <a:p>
            <a:pPr lvl="2"/>
            <a:r>
              <a:rPr lang="en-US" dirty="0">
                <a:sym typeface="Wingdings" pitchFamily="2" charset="2"/>
              </a:rPr>
              <a:t>20g of butter, 100g of flour, 0g of sugar</a:t>
            </a:r>
          </a:p>
          <a:p>
            <a:pPr lvl="1"/>
            <a:r>
              <a:rPr lang="en-US" dirty="0">
                <a:sym typeface="Wingdings" pitchFamily="2" charset="2"/>
              </a:rPr>
              <a:t>1 croissant requires:</a:t>
            </a:r>
          </a:p>
          <a:p>
            <a:pPr lvl="2"/>
            <a:r>
              <a:rPr lang="en-US" dirty="0">
                <a:sym typeface="Wingdings" pitchFamily="2" charset="2"/>
              </a:rPr>
              <a:t>100g of butter, 50g of flour, 50g of sugar</a:t>
            </a:r>
          </a:p>
          <a:p>
            <a:pPr lvl="1"/>
            <a:r>
              <a:rPr lang="en-US" dirty="0">
                <a:sym typeface="Wingdings" pitchFamily="2" charset="2"/>
              </a:rPr>
              <a:t>1 muffin requires: </a:t>
            </a:r>
          </a:p>
          <a:p>
            <a:pPr lvl="2"/>
            <a:r>
              <a:rPr lang="en-US" dirty="0">
                <a:sym typeface="Wingdings" pitchFamily="2" charset="2"/>
              </a:rPr>
              <a:t>10g of butter, 0g of flour, 150g of sugar</a:t>
            </a:r>
          </a:p>
          <a:p>
            <a:pPr lvl="2"/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We have 26kg of butter, 80kg of flour, 5kg of sugar on hand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r>
              <a:rPr lang="en-US" b="1" dirty="0">
                <a:sym typeface="Wingdings" pitchFamily="2" charset="2"/>
              </a:rPr>
              <a:t>Take 2 minutes right now to formulate the problem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629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Production problem in Python + </a:t>
            </a:r>
            <a:r>
              <a:rPr lang="en-US" dirty="0" err="1"/>
              <a:t>Gurobi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10741"/>
          </a:xfrm>
        </p:spPr>
        <p:txBody>
          <a:bodyPr>
            <a:normAutofit/>
          </a:bodyPr>
          <a:lstStyle/>
          <a:p>
            <a:r>
              <a:rPr lang="en-US" dirty="0">
                <a:sym typeface="Wingdings" pitchFamily="2" charset="2"/>
              </a:rPr>
              <a:t>This problem is a </a:t>
            </a:r>
            <a:r>
              <a:rPr lang="en-US" i="1" dirty="0">
                <a:sym typeface="Wingdings" pitchFamily="2" charset="2"/>
              </a:rPr>
              <a:t>linear program</a:t>
            </a:r>
            <a:r>
              <a:rPr lang="en-US" dirty="0">
                <a:sym typeface="Wingdings" pitchFamily="2" charset="2"/>
              </a:rPr>
              <a:t> or </a:t>
            </a:r>
            <a:r>
              <a:rPr lang="en-US" i="1" dirty="0">
                <a:sym typeface="Wingdings" pitchFamily="2" charset="2"/>
              </a:rPr>
              <a:t>linear optimization problem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A program = a “plan”</a:t>
            </a:r>
          </a:p>
          <a:p>
            <a:pPr lvl="1"/>
            <a:r>
              <a:rPr lang="en-US" dirty="0">
                <a:sym typeface="Wingdings" pitchFamily="2" charset="2"/>
              </a:rPr>
              <a:t>Arose as a tool for planning military resource/expenditure allocations in World War 2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Let’s see how to formulate this problem in Python + </a:t>
            </a:r>
            <a:r>
              <a:rPr lang="en-US" dirty="0" err="1">
                <a:sym typeface="Wingdings" pitchFamily="2" charset="2"/>
              </a:rPr>
              <a:t>Gurobi</a:t>
            </a: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2797"/>
            <a:ext cx="4114800" cy="329184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MGMTMSA 408 - Lecture 1: LP Duality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6430981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2152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GMT408Them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6938</TotalTime>
  <Words>1635</Words>
  <Application>Microsoft Macintosh PowerPoint</Application>
  <PresentationFormat>On-screen Show (4:3)</PresentationFormat>
  <Paragraphs>186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Wingdings</vt:lpstr>
      <vt:lpstr>MGMT408Theme</vt:lpstr>
      <vt:lpstr>Lecture 1: LP Duality</vt:lpstr>
      <vt:lpstr>Introduction</vt:lpstr>
      <vt:lpstr>Tools</vt:lpstr>
      <vt:lpstr>Gurobi</vt:lpstr>
      <vt:lpstr>Gurobi</vt:lpstr>
      <vt:lpstr>Production problem</vt:lpstr>
      <vt:lpstr>Production problem</vt:lpstr>
      <vt:lpstr>Production problem</vt:lpstr>
      <vt:lpstr>Production problem in Python + Gurobi</vt:lpstr>
      <vt:lpstr>Bounding our LP</vt:lpstr>
      <vt:lpstr>The best bound for our LP</vt:lpstr>
      <vt:lpstr>Dual LP</vt:lpstr>
      <vt:lpstr>Weak and strong duality</vt:lpstr>
      <vt:lpstr>Interpreting dual variables</vt:lpstr>
      <vt:lpstr>Dual variables as prices</vt:lpstr>
      <vt:lpstr>Dual variables as prices</vt:lpstr>
      <vt:lpstr>Optimal dual solution</vt:lpstr>
      <vt:lpstr>Sensitivity</vt:lpstr>
      <vt:lpstr>Sensitivity – bakery example</vt:lpstr>
      <vt:lpstr>Dual information</vt:lpstr>
      <vt:lpstr>Some historical context</vt:lpstr>
      <vt:lpstr>Shadow prices are controversial!</vt:lpstr>
      <vt:lpstr>Summary</vt:lpstr>
    </vt:vector>
  </TitlesOfParts>
  <Company>MIT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3: CART and Random Forests</dc:title>
  <dc:creator>Velibor Misic</dc:creator>
  <cp:lastModifiedBy>Microsoft Office User</cp:lastModifiedBy>
  <cp:revision>382</cp:revision>
  <cp:lastPrinted>2019-05-15T19:11:49Z</cp:lastPrinted>
  <dcterms:created xsi:type="dcterms:W3CDTF">2018-03-22T22:18:32Z</dcterms:created>
  <dcterms:modified xsi:type="dcterms:W3CDTF">2023-03-29T04:03:20Z</dcterms:modified>
</cp:coreProperties>
</file>

<file path=docProps/thumbnail.jpeg>
</file>